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340" r:id="rId2"/>
    <p:sldId id="346" r:id="rId3"/>
    <p:sldId id="347" r:id="rId4"/>
    <p:sldId id="348" r:id="rId5"/>
    <p:sldId id="349" r:id="rId6"/>
    <p:sldId id="364" r:id="rId7"/>
    <p:sldId id="358" r:id="rId8"/>
    <p:sldId id="354" r:id="rId9"/>
    <p:sldId id="361" r:id="rId10"/>
    <p:sldId id="344" r:id="rId11"/>
    <p:sldId id="356" r:id="rId12"/>
    <p:sldId id="359" r:id="rId13"/>
    <p:sldId id="360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9DC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02" autoAdjust="0"/>
    <p:restoredTop sz="94607" autoAdjust="0"/>
  </p:normalViewPr>
  <p:slideViewPr>
    <p:cSldViewPr>
      <p:cViewPr varScale="1">
        <p:scale>
          <a:sx n="64" d="100"/>
          <a:sy n="64" d="100"/>
        </p:scale>
        <p:origin x="-138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6592472-4EF2-4E47-903A-3EF58722E33B}" type="datetimeFigureOut">
              <a:rPr lang="et-EE"/>
              <a:pPr>
                <a:defRPr/>
              </a:pPr>
              <a:t>15.11.2016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t-E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t-EE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6695903-1C66-4667-99B1-D24B7B00B129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77952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in Tartu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95903-1C66-4667-99B1-D24B7B00B129}" type="slidenum">
              <a:rPr lang="et-EE" smtClean="0"/>
              <a:pPr>
                <a:defRPr/>
              </a:pPr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2270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B5FF5-5918-411B-B8F9-12E0B0D37730}" type="datetime1">
              <a:rPr lang="en-GB" smtClean="0"/>
              <a:t>15/11/2016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363A1-7C59-4F46-843E-389FD6F5C6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75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ACFA1-8C49-406B-A82C-472F8FF1B4EF}" type="datetime1">
              <a:rPr lang="en-GB" smtClean="0"/>
              <a:t>15/11/2016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B8CCB-B8F7-4825-BDF3-0BB1506A62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5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C6B5D-80CB-4731-A13E-F025BC4BA37B}" type="datetime1">
              <a:rPr lang="en-GB" smtClean="0"/>
              <a:t>15/11/2016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99334-4A40-4D19-AABF-972437C931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33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DC1C6-875D-46BF-8CFD-47EE105DE2A9}" type="datetime1">
              <a:rPr lang="en-GB" smtClean="0"/>
              <a:t>15/11/2016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2FB5F-DFC0-4553-A197-F92260868E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27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6DA47-5921-4D9A-88A2-64144AB353F8}" type="datetime1">
              <a:rPr lang="en-GB" smtClean="0"/>
              <a:t>15/11/2016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3BEBD-793A-41C4-9747-BB712BE6DE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32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9CACC-36CB-48A3-97DC-9B2DFE8F03D2}" type="datetime1">
              <a:rPr lang="en-GB" smtClean="0"/>
              <a:t>15/11/2016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48998-E4FD-4D9E-8598-5954AE29EA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38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7F894-C40E-4209-91D2-E42286843F33}" type="datetime1">
              <a:rPr lang="en-GB" smtClean="0"/>
              <a:t>15/11/2016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464B9-3AD7-4165-9C00-84B9EFA250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15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0FD3A-5D1B-4A02-8960-31552B98800F}" type="datetime1">
              <a:rPr lang="en-GB" smtClean="0"/>
              <a:t>15/11/2016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3CBE2-A171-4C0C-B631-CD1D905EDE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30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E89A7-5021-4C74-AAFE-D655EE219F1B}" type="datetime1">
              <a:rPr lang="en-GB" smtClean="0"/>
              <a:t>15/11/2016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0913F-4C67-4FF0-9DC2-BBAC5D93C3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38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69D0E-FD75-42BF-8865-D9273D0187D9}" type="datetime1">
              <a:rPr lang="en-GB" smtClean="0"/>
              <a:t>15/11/2016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78E4-0DFF-432F-9ABA-0ED6607728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951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5674A-5FB0-47BB-BDB3-19849889E11F}" type="datetime1">
              <a:rPr lang="en-GB" smtClean="0"/>
              <a:t>15/11/2016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F41E5-0C65-47B0-B293-5020A684DD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60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D123DF-8658-42AA-B79E-CD851A3030F2}" type="datetime1">
              <a:rPr lang="en-GB" smtClean="0"/>
              <a:t>15/11/2016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73C259-BE04-4208-A172-1F3A5151F7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pic>
        <p:nvPicPr>
          <p:cNvPr id="5" name="Hurve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83568" y="404664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/>
              <a:t>Hachshara</a:t>
            </a:r>
            <a:endParaRPr lang="en-US" sz="4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00" y="3551730"/>
            <a:ext cx="2846832" cy="1877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5" y="2705071"/>
            <a:ext cx="4163561" cy="3186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4664"/>
            <a:ext cx="4769128" cy="3145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963903" y="360873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Sangaste</a:t>
            </a:r>
            <a:r>
              <a:rPr lang="en-US" b="1" dirty="0" smtClean="0"/>
              <a:t> 1935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11096" y="5891301"/>
            <a:ext cx="130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Kurna</a:t>
            </a:r>
            <a:r>
              <a:rPr lang="en-US" b="1" dirty="0" smtClean="0"/>
              <a:t> 1935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601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85402"/>
            <a:ext cx="3700335" cy="2197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9552" y="404664"/>
            <a:ext cx="3628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</a:t>
            </a:r>
            <a:r>
              <a:rPr lang="en-US" sz="3200" b="1" dirty="0" err="1" smtClean="0">
                <a:solidFill>
                  <a:srgbClr val="002060"/>
                </a:solidFill>
              </a:rPr>
              <a:t>Sangaste</a:t>
            </a:r>
            <a:r>
              <a:rPr lang="en-US" sz="3200" b="1" dirty="0" smtClean="0">
                <a:solidFill>
                  <a:srgbClr val="002060"/>
                </a:solidFill>
              </a:rPr>
              <a:t>, 1936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MarkR\Desktop\san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6" y="3837298"/>
            <a:ext cx="3727691" cy="2637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063"/>
            <a:ext cx="4211960" cy="641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3" y="2014347"/>
            <a:ext cx="6849124" cy="4481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89889"/>
            <a:ext cx="1752352" cy="2547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67" y="2636912"/>
            <a:ext cx="2923633" cy="1296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332656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Maurice </a:t>
            </a:r>
            <a:r>
              <a:rPr lang="en-US" sz="2800" b="1" dirty="0" err="1" smtClean="0"/>
              <a:t>Litvinsky</a:t>
            </a:r>
            <a:r>
              <a:rPr lang="en-US" sz="2800" b="1" dirty="0" smtClean="0"/>
              <a:t> (1888-1952) </a:t>
            </a:r>
          </a:p>
          <a:p>
            <a:pPr algn="ctr"/>
            <a:r>
              <a:rPr lang="en-US" sz="2800" b="1" dirty="0" smtClean="0"/>
              <a:t>the Consul of Estonia in Palestine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236296" y="5823728"/>
            <a:ext cx="1752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Ahad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Ha’am</a:t>
            </a:r>
            <a:r>
              <a:rPr lang="en-US" b="1" dirty="0" smtClean="0">
                <a:solidFill>
                  <a:srgbClr val="FF0000"/>
                </a:solidFill>
              </a:rPr>
              <a:t> 22,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Tel-Aviv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27599" y="4207488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949" y="3904533"/>
            <a:ext cx="1612699" cy="1612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36296" y="5301208"/>
            <a:ext cx="1752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(Today’s  shield)</a:t>
            </a:r>
            <a:endParaRPr lang="en-US" sz="1600" b="1" dirty="0"/>
          </a:p>
        </p:txBody>
      </p:sp>
      <p:cxnSp>
        <p:nvCxnSpPr>
          <p:cNvPr id="15" name="Straight Arrow Connector 14"/>
          <p:cNvCxnSpPr>
            <a:endCxn id="12" idx="1"/>
          </p:cNvCxnSpPr>
          <p:nvPr/>
        </p:nvCxnSpPr>
        <p:spPr>
          <a:xfrm>
            <a:off x="3923928" y="4581128"/>
            <a:ext cx="3452021" cy="12975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21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2" y="188640"/>
            <a:ext cx="4676158" cy="6465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7819" y="296642"/>
            <a:ext cx="38884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letter to Estonian people and State Elder from the Estonian Jews living in Palestine. 1935.</a:t>
            </a:r>
          </a:p>
          <a:p>
            <a:endParaRPr lang="en-US" dirty="0" smtClean="0"/>
          </a:p>
          <a:p>
            <a:r>
              <a:rPr lang="en-US" dirty="0" smtClean="0"/>
              <a:t>Signed:</a:t>
            </a:r>
          </a:p>
          <a:p>
            <a:endParaRPr lang="en-US" dirty="0" smtClean="0"/>
          </a:p>
          <a:p>
            <a:r>
              <a:rPr lang="en-US" dirty="0" err="1" smtClean="0"/>
              <a:t>Tasja</a:t>
            </a:r>
            <a:r>
              <a:rPr lang="en-US" dirty="0" smtClean="0"/>
              <a:t> </a:t>
            </a:r>
            <a:r>
              <a:rPr lang="en-US" dirty="0" err="1"/>
              <a:t>Amitan-Bakscht</a:t>
            </a:r>
            <a:r>
              <a:rPr lang="en-US" dirty="0"/>
              <a:t>, David Epstein, Sh. </a:t>
            </a:r>
            <a:r>
              <a:rPr lang="en-US" dirty="0" err="1"/>
              <a:t>Rubinovitsch</a:t>
            </a:r>
            <a:r>
              <a:rPr lang="en-US" dirty="0"/>
              <a:t>, D. Herzberg, R. </a:t>
            </a:r>
            <a:r>
              <a:rPr lang="en-US" dirty="0" err="1"/>
              <a:t>Geler-Judeikin</a:t>
            </a:r>
            <a:r>
              <a:rPr lang="en-US" dirty="0"/>
              <a:t>, </a:t>
            </a:r>
            <a:r>
              <a:rPr lang="en-US" dirty="0" err="1"/>
              <a:t>Dov</a:t>
            </a:r>
            <a:r>
              <a:rPr lang="en-US" dirty="0"/>
              <a:t> </a:t>
            </a:r>
            <a:r>
              <a:rPr lang="en-US" dirty="0" err="1"/>
              <a:t>Judeikin</a:t>
            </a:r>
            <a:r>
              <a:rPr lang="en-US" dirty="0"/>
              <a:t>, Tamar </a:t>
            </a:r>
            <a:r>
              <a:rPr lang="en-US" dirty="0" err="1"/>
              <a:t>Judeikin</a:t>
            </a:r>
            <a:r>
              <a:rPr lang="en-US" dirty="0"/>
              <a:t>, David </a:t>
            </a:r>
            <a:r>
              <a:rPr lang="en-US" dirty="0" err="1"/>
              <a:t>Gerschanovitsch</a:t>
            </a:r>
            <a:r>
              <a:rPr lang="en-US" dirty="0"/>
              <a:t>, B. </a:t>
            </a:r>
            <a:r>
              <a:rPr lang="en-US" dirty="0" err="1"/>
              <a:t>Boruhov</a:t>
            </a:r>
            <a:r>
              <a:rPr lang="en-US" dirty="0"/>
              <a:t>, Abram </a:t>
            </a:r>
            <a:r>
              <a:rPr lang="en-US" dirty="0" err="1"/>
              <a:t>Levitan</a:t>
            </a:r>
            <a:r>
              <a:rPr lang="en-US" dirty="0"/>
              <a:t>, </a:t>
            </a:r>
            <a:r>
              <a:rPr lang="en-US" dirty="0" err="1"/>
              <a:t>Dr</a:t>
            </a:r>
            <a:r>
              <a:rPr lang="en-US" dirty="0"/>
              <a:t> Pasha </a:t>
            </a:r>
            <a:r>
              <a:rPr lang="en-US" dirty="0" err="1"/>
              <a:t>Harary</a:t>
            </a:r>
            <a:r>
              <a:rPr lang="en-US" dirty="0"/>
              <a:t>, Riva Harari, Riva </a:t>
            </a:r>
            <a:r>
              <a:rPr lang="en-US" dirty="0" err="1"/>
              <a:t>Jadlovker</a:t>
            </a:r>
            <a:r>
              <a:rPr lang="en-US" dirty="0"/>
              <a:t>, Jehoshua </a:t>
            </a:r>
            <a:r>
              <a:rPr lang="en-US" dirty="0" err="1"/>
              <a:t>Gor</a:t>
            </a:r>
            <a:r>
              <a:rPr lang="en-US" dirty="0"/>
              <a:t>, L. </a:t>
            </a:r>
            <a:r>
              <a:rPr lang="en-US" dirty="0" err="1"/>
              <a:t>Haitin</a:t>
            </a:r>
            <a:r>
              <a:rPr lang="en-US" dirty="0"/>
              <a:t>, </a:t>
            </a:r>
            <a:r>
              <a:rPr lang="en-US" dirty="0" err="1"/>
              <a:t>Dov</a:t>
            </a:r>
            <a:r>
              <a:rPr lang="en-US" dirty="0"/>
              <a:t> </a:t>
            </a:r>
            <a:r>
              <a:rPr lang="en-US" dirty="0" err="1"/>
              <a:t>Krigman</a:t>
            </a:r>
            <a:r>
              <a:rPr lang="en-US" dirty="0"/>
              <a:t>, </a:t>
            </a:r>
            <a:r>
              <a:rPr lang="en-US" dirty="0" err="1"/>
              <a:t>Jacov</a:t>
            </a:r>
            <a:r>
              <a:rPr lang="en-US" dirty="0"/>
              <a:t> </a:t>
            </a:r>
            <a:r>
              <a:rPr lang="en-US" dirty="0" err="1"/>
              <a:t>Levit</a:t>
            </a:r>
            <a:r>
              <a:rPr lang="en-US" dirty="0"/>
              <a:t>, P. </a:t>
            </a:r>
            <a:r>
              <a:rPr lang="en-US" dirty="0" err="1"/>
              <a:t>Gurfinkel</a:t>
            </a:r>
            <a:r>
              <a:rPr lang="en-US" dirty="0"/>
              <a:t>, </a:t>
            </a:r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Jadlovker</a:t>
            </a:r>
            <a:r>
              <a:rPr lang="en-US" dirty="0"/>
              <a:t>, </a:t>
            </a:r>
            <a:r>
              <a:rPr lang="en-US" dirty="0" err="1"/>
              <a:t>Dr</a:t>
            </a:r>
            <a:r>
              <a:rPr lang="en-US" dirty="0"/>
              <a:t> M. </a:t>
            </a:r>
            <a:r>
              <a:rPr lang="en-US" dirty="0" err="1"/>
              <a:t>Bakscht</a:t>
            </a:r>
            <a:r>
              <a:rPr lang="en-US" dirty="0"/>
              <a:t>, </a:t>
            </a:r>
            <a:r>
              <a:rPr lang="en-US" dirty="0" err="1"/>
              <a:t>Dobkin</a:t>
            </a:r>
            <a:r>
              <a:rPr lang="en-US" dirty="0"/>
              <a:t>, M. </a:t>
            </a:r>
            <a:r>
              <a:rPr lang="en-US" dirty="0" err="1"/>
              <a:t>Smeloi</a:t>
            </a:r>
            <a:r>
              <a:rPr lang="en-US" dirty="0"/>
              <a:t>, M. </a:t>
            </a:r>
            <a:r>
              <a:rPr lang="en-US" dirty="0" err="1" smtClean="0"/>
              <a:t>Lerenman</a:t>
            </a:r>
            <a:r>
              <a:rPr lang="en-US" dirty="0"/>
              <a:t>, </a:t>
            </a:r>
            <a:r>
              <a:rPr lang="en-US" dirty="0" err="1"/>
              <a:t>Dov</a:t>
            </a:r>
            <a:r>
              <a:rPr lang="en-US" dirty="0"/>
              <a:t> </a:t>
            </a:r>
            <a:r>
              <a:rPr lang="en-US" dirty="0" err="1"/>
              <a:t>Verschvinski</a:t>
            </a:r>
            <a:r>
              <a:rPr lang="en-US" dirty="0"/>
              <a:t>, </a:t>
            </a:r>
            <a:r>
              <a:rPr lang="en-US" dirty="0" err="1"/>
              <a:t>Dubin</a:t>
            </a:r>
            <a:r>
              <a:rPr lang="en-US" dirty="0"/>
              <a:t>, R. </a:t>
            </a:r>
            <a:r>
              <a:rPr lang="en-US" dirty="0" err="1"/>
              <a:t>Harchat</a:t>
            </a:r>
            <a:r>
              <a:rPr lang="en-US" dirty="0"/>
              <a:t>, D. </a:t>
            </a:r>
            <a:r>
              <a:rPr lang="en-US" dirty="0" err="1"/>
              <a:t>Ficht</a:t>
            </a:r>
            <a:r>
              <a:rPr lang="en-US" dirty="0"/>
              <a:t>, I. Glickman, </a:t>
            </a:r>
            <a:r>
              <a:rPr lang="en-US" dirty="0" err="1"/>
              <a:t>Asnovitsch</a:t>
            </a:r>
            <a:r>
              <a:rPr lang="en-US" dirty="0"/>
              <a:t>, Lina ?, M. </a:t>
            </a:r>
            <a:r>
              <a:rPr lang="en-US" dirty="0" err="1"/>
              <a:t>Bobkovitsch</a:t>
            </a:r>
            <a:r>
              <a:rPr lang="en-US" dirty="0"/>
              <a:t>, S. </a:t>
            </a:r>
            <a:r>
              <a:rPr lang="en-US" dirty="0" err="1"/>
              <a:t>Rudindel</a:t>
            </a:r>
            <a:r>
              <a:rPr lang="en-US" dirty="0"/>
              <a:t>?, N. </a:t>
            </a:r>
            <a:r>
              <a:rPr lang="en-US" dirty="0" err="1"/>
              <a:t>Asnovitsch</a:t>
            </a:r>
            <a:r>
              <a:rPr lang="en-US" dirty="0"/>
              <a:t>, </a:t>
            </a:r>
            <a:r>
              <a:rPr lang="en-US" dirty="0" err="1"/>
              <a:t>Arie</a:t>
            </a:r>
            <a:r>
              <a:rPr lang="en-US" dirty="0"/>
              <a:t> Gur-</a:t>
            </a:r>
            <a:r>
              <a:rPr lang="en-US" dirty="0" err="1"/>
              <a:t>Arie</a:t>
            </a:r>
            <a:r>
              <a:rPr lang="en-US" dirty="0"/>
              <a:t>, </a:t>
            </a:r>
            <a:r>
              <a:rPr lang="en-US" dirty="0" err="1"/>
              <a:t>Fani</a:t>
            </a:r>
            <a:r>
              <a:rPr lang="en-US" dirty="0"/>
              <a:t> Glickman, </a:t>
            </a:r>
            <a:r>
              <a:rPr lang="en-US" dirty="0" err="1"/>
              <a:t>Henia</a:t>
            </a:r>
            <a:r>
              <a:rPr lang="en-US" dirty="0"/>
              <a:t> </a:t>
            </a:r>
            <a:r>
              <a:rPr lang="en-US" dirty="0" err="1"/>
              <a:t>Vilenski</a:t>
            </a:r>
            <a:r>
              <a:rPr lang="en-US" dirty="0"/>
              <a:t>, P. </a:t>
            </a:r>
            <a:r>
              <a:rPr lang="en-US" dirty="0" err="1"/>
              <a:t>Balzakov</a:t>
            </a:r>
            <a:r>
              <a:rPr lang="en-US" dirty="0"/>
              <a:t>, R. </a:t>
            </a:r>
            <a:r>
              <a:rPr lang="en-US" dirty="0" err="1"/>
              <a:t>Pikarevitsch</a:t>
            </a:r>
            <a:r>
              <a:rPr lang="en-US" dirty="0"/>
              <a:t>, </a:t>
            </a:r>
            <a:r>
              <a:rPr lang="en-US" dirty="0" err="1"/>
              <a:t>Asnovitsch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b="1" dirty="0" smtClean="0"/>
              <a:t>           </a:t>
            </a:r>
            <a:r>
              <a:rPr lang="en-US" sz="5400" b="1" dirty="0" err="1" smtClean="0"/>
              <a:t>Hasmonea</a:t>
            </a:r>
            <a:r>
              <a:rPr lang="en-US" sz="5400" b="1" dirty="0" smtClean="0"/>
              <a:t> in 1927</a:t>
            </a:r>
            <a:endParaRPr lang="en-US" sz="54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804689" cy="108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7825083" cy="4721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72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14" y="188640"/>
            <a:ext cx="8229600" cy="1143000"/>
          </a:xfrm>
        </p:spPr>
        <p:txBody>
          <a:bodyPr/>
          <a:lstStyle/>
          <a:p>
            <a:pPr algn="l"/>
            <a:r>
              <a:rPr lang="en-US" sz="5400" b="1" dirty="0" smtClean="0"/>
              <a:t>        </a:t>
            </a:r>
            <a:r>
              <a:rPr lang="en-US" sz="4000" b="1" dirty="0" err="1" smtClean="0"/>
              <a:t>Hasmonea</a:t>
            </a:r>
            <a:r>
              <a:rPr lang="en-US" sz="4000" b="1" dirty="0" smtClean="0"/>
              <a:t> in 1943 in Palestine</a:t>
            </a:r>
            <a:endParaRPr lang="en-US" sz="48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804689" cy="1080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19" y="1584204"/>
            <a:ext cx="7860590" cy="4653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13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14" y="188640"/>
            <a:ext cx="8229600" cy="1143000"/>
          </a:xfrm>
        </p:spPr>
        <p:txBody>
          <a:bodyPr/>
          <a:lstStyle/>
          <a:p>
            <a:pPr algn="l"/>
            <a:r>
              <a:rPr lang="en-US" sz="5400" b="1" dirty="0" smtClean="0"/>
              <a:t>         </a:t>
            </a:r>
            <a:r>
              <a:rPr lang="en-US" b="1" dirty="0" err="1" smtClean="0"/>
              <a:t>Limuvia</a:t>
            </a:r>
            <a:r>
              <a:rPr lang="en-US" b="1" dirty="0" smtClean="0"/>
              <a:t> i</a:t>
            </a:r>
            <a:r>
              <a:rPr lang="en-US" sz="4000" b="1" dirty="0" smtClean="0"/>
              <a:t>n the 1930s</a:t>
            </a:r>
            <a:endParaRPr lang="en-US" sz="48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8" y="-7948"/>
            <a:ext cx="973889" cy="1368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722585" cy="4634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5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14" y="188640"/>
            <a:ext cx="8229600" cy="1143000"/>
          </a:xfrm>
        </p:spPr>
        <p:txBody>
          <a:bodyPr/>
          <a:lstStyle/>
          <a:p>
            <a:pPr algn="l"/>
            <a:r>
              <a:rPr lang="en-US" sz="5400" b="1" dirty="0" smtClean="0"/>
              <a:t>       </a:t>
            </a:r>
            <a:r>
              <a:rPr lang="en-US" b="1" dirty="0" err="1" smtClean="0"/>
              <a:t>Limuvia</a:t>
            </a:r>
            <a:r>
              <a:rPr lang="en-US" b="1" dirty="0" smtClean="0"/>
              <a:t> i</a:t>
            </a:r>
            <a:r>
              <a:rPr lang="en-US" sz="4000" b="1" dirty="0" smtClean="0"/>
              <a:t>n the 1960s in Tallinn</a:t>
            </a:r>
            <a:endParaRPr lang="en-US" sz="48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8" y="-7948"/>
            <a:ext cx="973889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553115" cy="460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35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 smtClean="0"/>
              <a:t>He’Halutz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Hachshara</a:t>
            </a:r>
            <a:r>
              <a:rPr lang="en-US" sz="4000" b="1" dirty="0" smtClean="0"/>
              <a:t>, Certificates</a:t>
            </a:r>
            <a:endParaRPr lang="en-US" sz="40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3CBE2-A171-4C0C-B631-CD1D905EDE8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07411" y="1880450"/>
            <a:ext cx="835292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emigration to Palestine from the Baltic countries was handled by the Palestinian Bureau in Riga who was in contact with the British consulate.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entrance visas to Palestine (“the Certificates”) were given only to those who:</a:t>
            </a:r>
            <a:br>
              <a:rPr lang="en-US" sz="2000" dirty="0" smtClean="0"/>
            </a:br>
            <a:r>
              <a:rPr lang="en-US" sz="2000" b="1" dirty="0" smtClean="0"/>
              <a:t>- possessed a special knowledge or craft and  were able immediately upon arrival to enter an existing company or business, or</a:t>
            </a:r>
            <a:br>
              <a:rPr lang="en-US" sz="2000" b="1" dirty="0" smtClean="0"/>
            </a:br>
            <a:r>
              <a:rPr lang="en-US" sz="2000" b="1" dirty="0" smtClean="0"/>
              <a:t>- had enough money to arrange their own business or enterprise.</a:t>
            </a:r>
            <a:br>
              <a:rPr lang="en-US" sz="2000" b="1" dirty="0" smtClean="0"/>
            </a:br>
            <a:r>
              <a:rPr lang="en-US" sz="20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All those, who didn’t answer the above criteria, could become candidates for Certificates after working in kibbutz </a:t>
            </a:r>
            <a:r>
              <a:rPr lang="en-US" sz="2000" dirty="0" err="1" smtClean="0"/>
              <a:t>Hachshara</a:t>
            </a:r>
            <a:r>
              <a:rPr lang="en-US" sz="2000" dirty="0" smtClean="0"/>
              <a:t> for two years and getting the recommendation from the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HeHalutz</a:t>
            </a:r>
            <a:r>
              <a:rPr lang="en-US" sz="2000" dirty="0" smtClean="0"/>
              <a:t> organization in Estonia was established in 1919  in Tartu by </a:t>
            </a:r>
            <a:r>
              <a:rPr lang="en-US" sz="2000" dirty="0" err="1" smtClean="0"/>
              <a:t>Leib</a:t>
            </a:r>
            <a:r>
              <a:rPr lang="en-US" sz="2000" dirty="0" smtClean="0"/>
              <a:t> </a:t>
            </a:r>
            <a:r>
              <a:rPr lang="en-US" sz="2000" dirty="0" err="1" smtClean="0"/>
              <a:t>Vilensky</a:t>
            </a:r>
            <a:r>
              <a:rPr lang="en-US" sz="2000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2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96689" y="5941683"/>
            <a:ext cx="2133600" cy="365125"/>
          </a:xfrm>
        </p:spPr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6632279" cy="4104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33265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</a:t>
            </a:r>
            <a:r>
              <a:rPr lang="et-EE" sz="2400" b="1" dirty="0" err="1" smtClean="0"/>
              <a:t>He</a:t>
            </a:r>
            <a:r>
              <a:rPr lang="en-US" sz="2400" b="1" dirty="0" smtClean="0"/>
              <a:t>’</a:t>
            </a:r>
            <a:r>
              <a:rPr lang="et-EE" sz="2400" b="1" dirty="0" err="1" smtClean="0"/>
              <a:t>Halutz</a:t>
            </a:r>
            <a:r>
              <a:rPr lang="et-EE" sz="2400" b="1" dirty="0" smtClean="0"/>
              <a:t> Tartu. 1921</a:t>
            </a:r>
            <a:r>
              <a:rPr lang="en-US" sz="2400" b="1" dirty="0" smtClean="0"/>
              <a:t>. Before </a:t>
            </a:r>
            <a:r>
              <a:rPr lang="en-US" sz="2400" b="1" dirty="0" err="1" smtClean="0"/>
              <a:t>aliyah</a:t>
            </a:r>
            <a:r>
              <a:rPr lang="en-US" sz="2400" b="1" dirty="0" smtClean="0"/>
              <a:t> of Ida </a:t>
            </a:r>
            <a:r>
              <a:rPr lang="en-US" sz="2400" b="1" dirty="0" err="1" smtClean="0"/>
              <a:t>Priver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Babst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95736" y="127229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Moshe </a:t>
            </a:r>
            <a:r>
              <a:rPr lang="en-US" sz="1600" b="1" dirty="0" err="1" smtClean="0">
                <a:solidFill>
                  <a:srgbClr val="FF0000"/>
                </a:solidFill>
              </a:rPr>
              <a:t>Sela</a:t>
            </a:r>
            <a:r>
              <a:rPr lang="en-US" sz="1600" b="1" dirty="0" smtClean="0">
                <a:solidFill>
                  <a:srgbClr val="FF0000"/>
                </a:solidFill>
              </a:rPr>
              <a:t> (</a:t>
            </a:r>
            <a:r>
              <a:rPr lang="en-US" sz="1600" b="1" dirty="0" err="1" smtClean="0">
                <a:solidFill>
                  <a:srgbClr val="FF0000"/>
                </a:solidFill>
              </a:rPr>
              <a:t>Selmanovitsch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1700808"/>
            <a:ext cx="111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Josef Goldberg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3763" y="1283781"/>
            <a:ext cx="126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</a:rPr>
              <a:t>Nachum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Gurevitsch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703" y="1283781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</a:rPr>
              <a:t>Ruven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Selmanovitsch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127229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7504" y="3897052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Ella </a:t>
            </a:r>
            <a:r>
              <a:rPr lang="en-US" sz="1600" b="1" dirty="0" err="1" smtClean="0">
                <a:solidFill>
                  <a:srgbClr val="FF0000"/>
                </a:solidFill>
              </a:rPr>
              <a:t>Vilensky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6977" y="5949280"/>
            <a:ext cx="1569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</a:rPr>
              <a:t>Leib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Vilensky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8024" y="594928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Ida </a:t>
            </a:r>
            <a:r>
              <a:rPr lang="en-US" sz="1600" b="1" dirty="0" err="1" smtClean="0">
                <a:solidFill>
                  <a:srgbClr val="FF0000"/>
                </a:solidFill>
              </a:rPr>
              <a:t>Priver</a:t>
            </a:r>
            <a:r>
              <a:rPr lang="en-US" sz="1600" b="1" dirty="0" smtClean="0">
                <a:solidFill>
                  <a:srgbClr val="FF0000"/>
                </a:solidFill>
              </a:rPr>
              <a:t> (</a:t>
            </a:r>
            <a:r>
              <a:rPr lang="en-US" sz="1600" b="1" dirty="0" err="1" smtClean="0">
                <a:solidFill>
                  <a:srgbClr val="FF0000"/>
                </a:solidFill>
              </a:rPr>
              <a:t>Babst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8344" y="4186886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Ethel </a:t>
            </a:r>
            <a:r>
              <a:rPr lang="en-US" sz="1600" b="1" dirty="0" err="1" smtClean="0">
                <a:solidFill>
                  <a:srgbClr val="FF0000"/>
                </a:solidFill>
              </a:rPr>
              <a:t>Jakobson</a:t>
            </a:r>
            <a:r>
              <a:rPr lang="en-US" sz="1600" b="1" dirty="0" smtClean="0">
                <a:solidFill>
                  <a:srgbClr val="FF0000"/>
                </a:solidFill>
              </a:rPr>
              <a:t> (</a:t>
            </a:r>
            <a:r>
              <a:rPr lang="en-US" sz="1600" b="1" dirty="0" err="1" smtClean="0">
                <a:solidFill>
                  <a:srgbClr val="FF0000"/>
                </a:solidFill>
              </a:rPr>
              <a:t>Vilensky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90" y="0"/>
            <a:ext cx="7715200" cy="1143000"/>
          </a:xfrm>
        </p:spPr>
        <p:txBody>
          <a:bodyPr/>
          <a:lstStyle/>
          <a:p>
            <a:r>
              <a:rPr lang="en-US" sz="3600" b="1" dirty="0" smtClean="0"/>
              <a:t>Planned route from Estonia to Palestine</a:t>
            </a:r>
            <a:endParaRPr lang="en-US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3CBE2-A171-4C0C-B631-CD1D905EDE8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96752"/>
            <a:ext cx="6027420" cy="510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243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1032" name="Picture 8" descr="C:\Users\MarkR\Desktop\pass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9795"/>
            <a:ext cx="157953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R\Desktop\pass2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1" y="1954560"/>
            <a:ext cx="2200572" cy="352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arkR\Desktop\pass_0003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89" y="3591847"/>
            <a:ext cx="1985558" cy="30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59649"/>
            <a:ext cx="6027943" cy="5105843"/>
          </a:xfrm>
          <a:prstGeom prst="rect">
            <a:avLst/>
          </a:prstGeom>
        </p:spPr>
      </p:pic>
      <p:pic>
        <p:nvPicPr>
          <p:cNvPr id="1031" name="Picture 7" descr="F:\EJA all\EJA various\EJA used pictures from people\Bakscht Nurit\pass_0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4115"/>
            <a:ext cx="202240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8103" y="5589240"/>
            <a:ext cx="50343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8.8.1939 Valka (Latvia)      8.8.1939 Poland (?)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9.8.1939 </a:t>
            </a:r>
            <a:r>
              <a:rPr lang="en-US" sz="1600" b="1" dirty="0" err="1" smtClean="0">
                <a:solidFill>
                  <a:srgbClr val="FF0000"/>
                </a:solidFill>
              </a:rPr>
              <a:t>Constanz</a:t>
            </a:r>
            <a:r>
              <a:rPr lang="en-US" sz="1600" b="1" dirty="0" smtClean="0">
                <a:solidFill>
                  <a:srgbClr val="FF0000"/>
                </a:solidFill>
              </a:rPr>
              <a:t> (Romania)  11.8 Istanbul (Turkey)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15.8.1939  Jaffa (Palestine)  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3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9039</TotalTime>
  <Words>358</Words>
  <Application>Microsoft Office PowerPoint</Application>
  <PresentationFormat>On-screen Show (4:3)</PresentationFormat>
  <Paragraphs>61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           Hasmonea in 1927</vt:lpstr>
      <vt:lpstr>        Hasmonea in 1943 in Palestine</vt:lpstr>
      <vt:lpstr>         Limuvia in the 1930s</vt:lpstr>
      <vt:lpstr>       Limuvia in the 1960s in Tallinn</vt:lpstr>
      <vt:lpstr>He’Halutz, Hachshara, Certificates</vt:lpstr>
      <vt:lpstr>PowerPoint Presentation</vt:lpstr>
      <vt:lpstr>Planned route from Estonia to Palestine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Eesti juutide panus Iisraeli riigi loomisse ja arendamisse</dc:title>
  <dc:creator>MarkR</dc:creator>
  <cp:lastModifiedBy>MarkR</cp:lastModifiedBy>
  <cp:revision>551</cp:revision>
  <dcterms:created xsi:type="dcterms:W3CDTF">2012-11-17T20:50:15Z</dcterms:created>
  <dcterms:modified xsi:type="dcterms:W3CDTF">2016-11-15T09:31:00Z</dcterms:modified>
</cp:coreProperties>
</file>